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Bold" panose="020B0604020202020204" charset="0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54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4918" y="109966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веб-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додатку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для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профорієнтації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абітурієнтів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з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урахуванням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специфіки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спеціальностей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університету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3798" y="448806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Студент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Бєліков Артем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Євгенович</a:t>
            </a:r>
            <a:endParaRPr lang="ru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ru-UA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Група</a:t>
            </a:r>
            <a:r>
              <a:rPr lang="ru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: ПЗ22130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7" y="53209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Керівник: Жеваго Олександр Олександрович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8021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C78B00-93AE-441F-91E1-9FDC929D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31" y="1228343"/>
            <a:ext cx="5144218" cy="5468113"/>
          </a:xfrm>
          <a:prstGeom prst="rect">
            <a:avLst/>
          </a:prstGeom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64DAB2E3-58D1-461A-868E-5E3400B9AAC1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4852" y="708204"/>
            <a:ext cx="7693343" cy="1766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Мета</a:t>
            </a: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37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оботи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11729" y="1838623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03585" y="1895118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85146" y="1877437"/>
            <a:ext cx="352246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еб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одатку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85146" y="2354997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Створення інструменту для профорієнтаційного тестування абітурієнтів.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1729" y="3080326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03585" y="3136821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85146" y="3119140"/>
            <a:ext cx="650605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Визначення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елевантних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пеціальностей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85146" y="3596700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основі інтересів та навичок користувача.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1729" y="4322028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03585" y="4378524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85146" y="4360843"/>
            <a:ext cx="5355550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Порівняння з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талонними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аними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85146" y="4838402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Використання інформації від студентів, що вже навчаються.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1729" y="5563731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03585" y="5620226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885146" y="5602546"/>
            <a:ext cx="655939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Надання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ерсоналізованих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екомендацій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885146" y="6080105"/>
            <a:ext cx="7019925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Відповідно до навчальних програм Українського державного університету науки і технологій.</a:t>
            </a:r>
            <a:endParaRPr lang="en-US" sz="1600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E6182B10-43FE-4576-95A9-4D4AA2DC47E0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171569"/>
            <a:ext cx="10724078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ункцій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рограми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28890" y="3416655"/>
            <a:ext cx="6542723" cy="1417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uk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Контент сайту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головна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університет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спеціальності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2810" y="800099"/>
            <a:ext cx="6542723" cy="172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Зручна адмін-панель управляє даними: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категоріями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відповідями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питаннями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еталонними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даними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створювати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нових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3" y="5627568"/>
            <a:ext cx="6742390" cy="654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3143" y="6420725"/>
            <a:ext cx="248531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Створення користувачів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940246"/>
            <a:ext cx="6742390" cy="6546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8792" y="6598344"/>
            <a:ext cx="200525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Управління даними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43" y="6774895"/>
            <a:ext cx="6742390" cy="6546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73143" y="7574638"/>
            <a:ext cx="230540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Авторизація експертів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994346"/>
            <a:ext cx="6742390" cy="6546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792" y="7812544"/>
            <a:ext cx="207871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 (топ-3)</a:t>
            </a:r>
            <a:endParaRPr lang="en-US" sz="14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A8D71B-F14E-453D-9480-B3EE85E87B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510"/>
          <a:stretch/>
        </p:blipFill>
        <p:spPr>
          <a:xfrm>
            <a:off x="5696540" y="218711"/>
            <a:ext cx="6483905" cy="38010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89406C-EC56-49D4-A857-2F2C7F5BE3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306"/>
          <a:stretch/>
        </p:blipFill>
        <p:spPr>
          <a:xfrm>
            <a:off x="9008026" y="2450656"/>
            <a:ext cx="5049564" cy="3176912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7AECF272-99E3-42E2-AE25-C6E657DAF1C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3672" y="969407"/>
            <a:ext cx="7536656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браних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ехнологій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3672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ru-UA" dirty="0"/>
          </a:p>
        </p:txBody>
      </p:sp>
      <p:sp>
        <p:nvSpPr>
          <p:cNvPr id="5" name="Text 2"/>
          <p:cNvSpPr/>
          <p:nvPr/>
        </p:nvSpPr>
        <p:spPr>
          <a:xfrm>
            <a:off x="1033224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/ CMS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3224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(Node.js)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3224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6776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6329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916329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16329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TypeScript/JavaScript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16329" y="4161472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CSS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916329" y="458628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UI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03672" y="5389840"/>
            <a:ext cx="7536656" cy="1267539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33224" y="5619393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 версій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224" y="6083379"/>
            <a:ext cx="70775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03672" y="6915626"/>
            <a:ext cx="75366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Сучасні технології забезпечують швидку розробку та гнучке розгортання.</a:t>
            </a:r>
            <a:endParaRPr lang="en-US" sz="1800" dirty="0"/>
          </a:p>
        </p:txBody>
      </p:sp>
      <p:pic>
        <p:nvPicPr>
          <p:cNvPr id="2050" name="Picture 2" descr="React — Вікіпедія">
            <a:extLst>
              <a:ext uri="{FF2B5EF4-FFF2-40B4-BE49-F238E27FC236}">
                <a16:creationId xmlns:a16="http://schemas.microsoft.com/office/drawing/2014/main" id="{48908ABE-DA2D-4B6F-9FB8-721C1EA4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86" y="2448405"/>
            <a:ext cx="1310640" cy="12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cript — Википедия">
            <a:extLst>
              <a:ext uri="{FF2B5EF4-FFF2-40B4-BE49-F238E27FC236}">
                <a16:creationId xmlns:a16="http://schemas.microsoft.com/office/drawing/2014/main" id="{971E79E9-4DF1-49AD-8F6C-B76C3118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127" y="4640224"/>
            <a:ext cx="607132" cy="6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— Википедия">
            <a:extLst>
              <a:ext uri="{FF2B5EF4-FFF2-40B4-BE49-F238E27FC236}">
                <a16:creationId xmlns:a16="http://schemas.microsoft.com/office/drawing/2014/main" id="{3C00ED53-DD83-43FE-BFBD-2228153F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46" y="4951047"/>
            <a:ext cx="860948" cy="8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S | Викии Вики | Fandom">
            <a:extLst>
              <a:ext uri="{FF2B5EF4-FFF2-40B4-BE49-F238E27FC236}">
                <a16:creationId xmlns:a16="http://schemas.microsoft.com/office/drawing/2014/main" id="{25E90ECD-BF5D-40FD-AA1A-C9264213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175" y="5474945"/>
            <a:ext cx="1114364" cy="15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rapi - YouTube">
            <a:extLst>
              <a:ext uri="{FF2B5EF4-FFF2-40B4-BE49-F238E27FC236}">
                <a16:creationId xmlns:a16="http://schemas.microsoft.com/office/drawing/2014/main" id="{D775B868-169F-4E4D-AEA6-E1EA67A10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17" y="2435118"/>
            <a:ext cx="1348718" cy="13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4" descr="Setting Up SQLite In The Laravel Application">
            <a:extLst>
              <a:ext uri="{FF2B5EF4-FFF2-40B4-BE49-F238E27FC236}">
                <a16:creationId xmlns:a16="http://schemas.microsoft.com/office/drawing/2014/main" id="{E70224A3-2BB6-4A0C-8AF7-9A5BA564F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2066" name="Picture 18" descr="SQlite - визначення, основні характеристики та архітектура —  Хостинг-компанія FREEhost.UA">
            <a:extLst>
              <a:ext uri="{FF2B5EF4-FFF2-40B4-BE49-F238E27FC236}">
                <a16:creationId xmlns:a16="http://schemas.microsoft.com/office/drawing/2014/main" id="{DDE841E9-A11B-45CA-86A3-D7DF5CA5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506" y="4029516"/>
            <a:ext cx="1310640" cy="6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aterial UI – Altinn">
            <a:extLst>
              <a:ext uri="{FF2B5EF4-FFF2-40B4-BE49-F238E27FC236}">
                <a16:creationId xmlns:a16="http://schemas.microsoft.com/office/drawing/2014/main" id="{7FFF4BC4-944F-4F20-BC81-20F06802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993" y="3875670"/>
            <a:ext cx="493328" cy="3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ith GitHub - PyXAI documentation">
            <a:extLst>
              <a:ext uri="{FF2B5EF4-FFF2-40B4-BE49-F238E27FC236}">
                <a16:creationId xmlns:a16="http://schemas.microsoft.com/office/drawing/2014/main" id="{568B136F-273F-4D8A-A68A-15194625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798" y="5894501"/>
            <a:ext cx="1797976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кутник 25">
            <a:extLst>
              <a:ext uri="{FF2B5EF4-FFF2-40B4-BE49-F238E27FC236}">
                <a16:creationId xmlns:a16="http://schemas.microsoft.com/office/drawing/2014/main" id="{A7DD433A-82E3-459D-9AD4-0BA8E4155530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663416"/>
            <a:ext cx="12941856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Архітектура Програми: Структура та Взаємодія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714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Фронтенд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44272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+ TypeScript, MUI компоненти.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99" y="3258681"/>
            <a:ext cx="360878" cy="4511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83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Бекенд/CMS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1838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на Node.js та SQLite.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709" y="3644086"/>
            <a:ext cx="360878" cy="451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83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Сутності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1838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Category, Question, ExpertAnswer.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303" y="5852696"/>
            <a:ext cx="360878" cy="4511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714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Лайфцикли Strapi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44272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Автоматичне оновлення даних.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694" y="5467290"/>
            <a:ext cx="360878" cy="4511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44272" y="7317462"/>
            <a:ext cx="12941856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Фронтенд на React відповідає за інтерфейс. Бекенд Strapi надає REST-API та керує даними.</a:t>
            </a:r>
            <a:endParaRPr lang="en-US" sz="1850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196A9753-5FD1-4EC8-8766-0303E456519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377451"/>
            <a:ext cx="9902309" cy="64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Алгоритми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850261" y="74355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950214" y="805049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83329" y="785820"/>
            <a:ext cx="4450437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uk-UA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Накопичення даних експертів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83329" y="1395897"/>
            <a:ext cx="5517475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Експерти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проходять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те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саме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опитування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Після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підтвердження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відповіді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бекенд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перераховує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середні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значення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по кожному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питанню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для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цієї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спеціальності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175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850261" y="2523776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950214" y="2585271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83329" y="2566043"/>
            <a:ext cx="511742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uk-UA" sz="2400" b="1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Підтримка векторів</a:t>
            </a:r>
            <a:endParaRPr lang="en-US" sz="2400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68685" y="3063367"/>
            <a:ext cx="5517475" cy="831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Життєві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цикли автоматично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оновлюють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цей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вектор при</a:t>
            </a:r>
          </a:p>
          <a:p>
            <a:pPr algn="l"/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зміні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експертних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даних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або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самих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питань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щоб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він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завжди</a:t>
            </a:r>
            <a:endParaRPr lang="ru-RU" sz="1750" b="0" i="0" dirty="0">
              <a:solidFill>
                <a:schemeClr val="bg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/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відображав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актуальну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середню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оцінку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br>
              <a:rPr lang="ru-RU" sz="175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en-US" sz="175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850261" y="396562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950214" y="4027118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583329" y="4007890"/>
            <a:ext cx="5502831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lvl="1">
              <a:lnSpc>
                <a:spcPts val="3000"/>
              </a:lnSpc>
            </a:pPr>
            <a:r>
              <a:rPr lang="uk-UA" sz="2400" b="1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Тест </a:t>
            </a:r>
            <a:endParaRPr lang="en-US" sz="2400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68685" y="4411571"/>
            <a:ext cx="5607435" cy="145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Коли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абітурієнт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заповнює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всі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відповіді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його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результати</a:t>
            </a:r>
            <a:endParaRPr lang="ru-RU" sz="1750" b="0" i="0" dirty="0">
              <a:solidFill>
                <a:schemeClr val="bg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перетворюються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у вектор</a:t>
            </a:r>
            <a:r>
              <a:rPr lang="en-US" sz="175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.</a:t>
            </a:r>
            <a:r>
              <a:rPr lang="uk-UA" sz="175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Фронтенд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отримує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вектори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всіх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marL="0" indent="0" algn="l" defTabSz="911225">
              <a:lnSpc>
                <a:spcPts val="2650"/>
              </a:lnSpc>
              <a:buNone/>
            </a:pP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спеціальностей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і за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допомогою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косинусної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подібності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визначає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наскільки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близький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вектор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абітурієнта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до кожного </a:t>
            </a:r>
            <a:r>
              <a:rPr lang="ru-RU" sz="1750" b="0" i="0" dirty="0" err="1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профілю</a:t>
            </a:r>
            <a:r>
              <a:rPr lang="ru-RU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en-US" sz="175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497D73CF-B2FD-497B-A5BE-4A90844D6894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68391C0-2726-46F3-A4D2-B051B5E7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1155527"/>
            <a:ext cx="5188575" cy="6635317"/>
          </a:xfrm>
          <a:prstGeom prst="rect">
            <a:avLst/>
          </a:prstGeom>
        </p:spPr>
      </p:pic>
      <p:sp>
        <p:nvSpPr>
          <p:cNvPr id="20" name="Shape 5">
            <a:extLst>
              <a:ext uri="{FF2B5EF4-FFF2-40B4-BE49-F238E27FC236}">
                <a16:creationId xmlns:a16="http://schemas.microsoft.com/office/drawing/2014/main" id="{D282DE6E-625A-437B-B7E4-9AD4F52F1E34}"/>
              </a:ext>
            </a:extLst>
          </p:cNvPr>
          <p:cNvSpPr/>
          <p:nvPr/>
        </p:nvSpPr>
        <p:spPr>
          <a:xfrm>
            <a:off x="6777156" y="5952121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799806DE-EEE3-4FEB-BF31-FA3AA93127A7}"/>
              </a:ext>
            </a:extLst>
          </p:cNvPr>
          <p:cNvSpPr/>
          <p:nvPr/>
        </p:nvSpPr>
        <p:spPr>
          <a:xfrm>
            <a:off x="6877109" y="6013616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2B83B386-C150-49DF-B397-ACF46E140BB1}"/>
              </a:ext>
            </a:extLst>
          </p:cNvPr>
          <p:cNvSpPr/>
          <p:nvPr/>
        </p:nvSpPr>
        <p:spPr>
          <a:xfrm>
            <a:off x="7510224" y="5994388"/>
            <a:ext cx="511742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uk-UA" sz="2400" b="1" i="0" dirty="0">
                <a:solidFill>
                  <a:schemeClr val="bg1"/>
                </a:solidFill>
                <a:effectLst/>
                <a:latin typeface="Montserrat Bold" panose="020B0604020202020204" charset="0"/>
              </a:rPr>
              <a:t>Рекомендація</a:t>
            </a:r>
            <a:endParaRPr lang="en-US" sz="2400" dirty="0">
              <a:solidFill>
                <a:schemeClr val="bg1"/>
              </a:solidFill>
              <a:latin typeface="Montserrat Bold" panose="020B0604020202020204" charset="0"/>
            </a:endParaRPr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B6189C2C-40A4-498D-ADDF-9DCBF89B39C2}"/>
              </a:ext>
            </a:extLst>
          </p:cNvPr>
          <p:cNvSpPr/>
          <p:nvPr/>
        </p:nvSpPr>
        <p:spPr>
          <a:xfrm>
            <a:off x="7495580" y="6491712"/>
            <a:ext cx="6165084" cy="831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uk-UA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Значення подібності сортуються, і користувачеві показують три</a:t>
            </a:r>
          </a:p>
          <a:p>
            <a:pPr algn="l"/>
            <a:r>
              <a:rPr lang="uk-UA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категорії з найвищими балами. Якщо це експерт, його відповіді</a:t>
            </a:r>
          </a:p>
          <a:p>
            <a:pPr algn="l"/>
            <a:r>
              <a:rPr lang="uk-UA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зберігаються для майбутніх розрахунків; інакше він просто </a:t>
            </a:r>
          </a:p>
          <a:p>
            <a:pPr algn="l"/>
            <a:r>
              <a:rPr lang="uk-UA" sz="175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отримує топ‑3 рекомендації.</a:t>
            </a:r>
            <a:endParaRPr lang="en-US" sz="175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0446" y="669608"/>
            <a:ext cx="7723108" cy="1153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Висновки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0446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759619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Веб-додаток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10446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Тестування, спеціальності, інформаційні сторінки.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9350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3418523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3369350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Персоналізований топ-3 спеціальностей.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253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077426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028253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Адміністратори керують контентом через Strapi.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369350" y="478012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5250" dirty="0"/>
          </a:p>
        </p:txBody>
      </p:sp>
      <p:sp>
        <p:nvSpPr>
          <p:cNvPr id="14" name="Text 11"/>
          <p:cNvSpPr/>
          <p:nvPr/>
        </p:nvSpPr>
        <p:spPr>
          <a:xfrm>
            <a:off x="3418523" y="570357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Переваги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3369350" y="611374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Продуктивність, гнучкість, масштабування.</a:t>
            </a:r>
            <a:endParaRPr lang="en-US" sz="1550" dirty="0"/>
          </a:p>
        </p:txBody>
      </p:sp>
      <p:pic>
        <p:nvPicPr>
          <p:cNvPr id="4098" name="Picture 2" descr="Як Писати Висновки в Дипломній Роботі? | 100% Корисно">
            <a:extLst>
              <a:ext uri="{FF2B5EF4-FFF2-40B4-BE49-F238E27FC236}">
                <a16:creationId xmlns:a16="http://schemas.microsoft.com/office/drawing/2014/main" id="{1C421F9C-46CA-46E1-8FA4-3E5861A0D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157" r="29672" b="-1"/>
          <a:stretch/>
        </p:blipFill>
        <p:spPr bwMode="auto">
          <a:xfrm>
            <a:off x="7315200" y="4271940"/>
            <a:ext cx="6848157" cy="31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CCE1688C-2F56-48DD-8A50-EDA5C39AB56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Дякую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увагу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!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итання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?</a:t>
            </a:r>
            <a:endParaRPr lang="en-US" sz="44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1E5E145-9041-4D2D-B700-DDF7EE0C93EE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386</Words>
  <Application>Microsoft Office PowerPoint</Application>
  <PresentationFormat>Довільний</PresentationFormat>
  <Paragraphs>107</Paragraphs>
  <Slides>8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Source Sans Pro</vt:lpstr>
      <vt:lpstr>Calibri</vt:lpstr>
      <vt:lpstr>Montserrat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Артем Беликов</dc:creator>
  <cp:lastModifiedBy>Артем Беликов</cp:lastModifiedBy>
  <cp:revision>15</cp:revision>
  <dcterms:created xsi:type="dcterms:W3CDTF">2025-06-20T11:52:49Z</dcterms:created>
  <dcterms:modified xsi:type="dcterms:W3CDTF">2025-06-23T18:26:46Z</dcterms:modified>
</cp:coreProperties>
</file>